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805" r:id="rId2"/>
    <p:sldId id="886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76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57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BAFCC-81DA-44B5-A176-2A69A3471F56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D754A-B3AD-44EB-A6B1-317306A466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040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</a:t>
            </a:r>
            <a:r>
              <a:rPr lang="fr-FR" b="1" dirty="0" smtClean="0"/>
              <a:t>4-11</a:t>
            </a:r>
            <a:endParaRPr lang="fr-FR" b="1" dirty="0" smtClean="0"/>
          </a:p>
          <a:p>
            <a:pPr algn="l"/>
            <a:r>
              <a:rPr lang="fr-FR" dirty="0" smtClean="0">
                <a:solidFill>
                  <a:srgbClr val="00B050"/>
                </a:solidFill>
              </a:rPr>
              <a:t>	</a:t>
            </a:r>
            <a:r>
              <a:rPr lang="fr-FR" dirty="0" smtClean="0"/>
              <a:t>Avec chacune des mains suivantes, quelle est votre entame contre 3SA ?</a:t>
            </a:r>
            <a:endParaRPr lang="fr-FR" dirty="0" smtClean="0"/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r>
              <a:rPr lang="fr-FR" b="1" dirty="0" smtClean="0"/>
              <a:t/>
            </a:r>
            <a:br>
              <a:rPr lang="fr-FR" b="1" dirty="0" smtClean="0"/>
            </a:br>
            <a:endParaRPr lang="fr-FR" b="1" dirty="0" smtClean="0"/>
          </a:p>
          <a:p>
            <a:pPr algn="l"/>
            <a:endParaRPr lang="fr-FR" dirty="0"/>
          </a:p>
        </p:txBody>
      </p:sp>
      <p:sp>
        <p:nvSpPr>
          <p:cNvPr id="39" name="ZoneTexte 38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46" name="Rectangle à coins arrondis 45"/>
          <p:cNvSpPr/>
          <p:nvPr/>
        </p:nvSpPr>
        <p:spPr>
          <a:xfrm>
            <a:off x="890955" y="1870390"/>
            <a:ext cx="1681253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</a:t>
            </a:r>
            <a:r>
              <a:rPr lang="fr-FR" sz="2400" b="1" dirty="0" smtClean="0">
                <a:solidFill>
                  <a:schemeClr val="tx1"/>
                </a:solidFill>
              </a:rPr>
              <a:t>V 7 2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8 4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10 8 6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9 4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3674806" y="1859120"/>
            <a:ext cx="186006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</a:t>
            </a:r>
            <a:r>
              <a:rPr lang="fr-FR" sz="2400" b="1" dirty="0" smtClean="0">
                <a:solidFill>
                  <a:schemeClr val="tx1"/>
                </a:solidFill>
              </a:rPr>
              <a:t>8 4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10 4 3 2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7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8 6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8" name="Rectangle à coins arrondis 47"/>
          <p:cNvSpPr/>
          <p:nvPr/>
        </p:nvSpPr>
        <p:spPr>
          <a:xfrm>
            <a:off x="6592764" y="1859120"/>
            <a:ext cx="1770657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</a:t>
            </a:r>
            <a:r>
              <a:rPr lang="fr-FR" sz="2400" b="1" dirty="0" smtClean="0">
                <a:solidFill>
                  <a:schemeClr val="tx1"/>
                </a:solidFill>
              </a:rPr>
              <a:t>D </a:t>
            </a:r>
            <a:r>
              <a:rPr lang="fr-FR" sz="2400" b="1" dirty="0" smtClean="0">
                <a:solidFill>
                  <a:schemeClr val="tx1"/>
                </a:solidFill>
              </a:rPr>
              <a:t>4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8 6 3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V 5 4 2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10 8 5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9" name="Rectangle à coins arrondis 48"/>
          <p:cNvSpPr/>
          <p:nvPr/>
        </p:nvSpPr>
        <p:spPr>
          <a:xfrm>
            <a:off x="9510723" y="1859120"/>
            <a:ext cx="1681253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</a:t>
            </a:r>
            <a:r>
              <a:rPr lang="fr-FR" sz="2400" b="1" dirty="0" smtClean="0">
                <a:solidFill>
                  <a:schemeClr val="tx1"/>
                </a:solidFill>
              </a:rPr>
              <a:t>4 2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9 8 7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V 7 6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9 4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890955" y="3390900"/>
            <a:ext cx="1681253" cy="3714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 de </a:t>
            </a:r>
            <a:r>
              <a:rPr lang="fr-FR" sz="2400" dirty="0">
                <a:solidFill>
                  <a:schemeClr val="tx1"/>
                </a:solidFill>
              </a:rPr>
              <a:t>♠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3764211" y="3390900"/>
            <a:ext cx="1681253" cy="3714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3 de </a:t>
            </a:r>
            <a:r>
              <a:rPr lang="fr-FR" sz="2400" dirty="0">
                <a:solidFill>
                  <a:srgbClr val="FF0000"/>
                </a:solidFill>
              </a:rPr>
              <a:t>♥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6637467" y="3388964"/>
            <a:ext cx="1681253" cy="3714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4 de </a:t>
            </a:r>
            <a:r>
              <a:rPr lang="fr-FR" sz="2400" dirty="0">
                <a:solidFill>
                  <a:srgbClr val="FFC000"/>
                </a:solidFill>
              </a:rPr>
              <a:t>♦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9510723" y="3388964"/>
            <a:ext cx="1681253" cy="3714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 de </a:t>
            </a:r>
            <a:r>
              <a:rPr lang="fr-FR" sz="2400" dirty="0">
                <a:solidFill>
                  <a:srgbClr val="00B050"/>
                </a:solidFill>
              </a:rPr>
              <a:t>♣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55537" y="4088279"/>
            <a:ext cx="2752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Il est plus facile de trouver un complément utile (As ou Dame) en face</a:t>
            </a:r>
            <a:endParaRPr lang="fr-FR" sz="2400" dirty="0"/>
          </a:p>
        </p:txBody>
      </p:sp>
      <p:sp>
        <p:nvSpPr>
          <p:cNvPr id="53" name="ZoneTexte 52"/>
          <p:cNvSpPr txBox="1"/>
          <p:nvPr/>
        </p:nvSpPr>
        <p:spPr>
          <a:xfrm>
            <a:off x="3228793" y="4088279"/>
            <a:ext cx="275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La quatrième meilleure de la couleur la plus longue</a:t>
            </a:r>
            <a:endParaRPr lang="fr-FR" sz="2400" dirty="0"/>
          </a:p>
        </p:txBody>
      </p:sp>
      <p:sp>
        <p:nvSpPr>
          <p:cNvPr id="54" name="ZoneTexte 53"/>
          <p:cNvSpPr txBox="1"/>
          <p:nvPr/>
        </p:nvSpPr>
        <p:spPr>
          <a:xfrm>
            <a:off x="6102049" y="4090536"/>
            <a:ext cx="275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Idem mais la couleur sera plus facile à établir car elle contient l’As</a:t>
            </a:r>
            <a:endParaRPr lang="fr-FR" sz="2400" dirty="0"/>
          </a:p>
        </p:txBody>
      </p:sp>
      <p:sp>
        <p:nvSpPr>
          <p:cNvPr id="55" name="ZoneTexte 54"/>
          <p:cNvSpPr txBox="1"/>
          <p:nvPr/>
        </p:nvSpPr>
        <p:spPr>
          <a:xfrm>
            <a:off x="8975305" y="4088279"/>
            <a:ext cx="2752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Le 2 de Trèfle.</a:t>
            </a:r>
          </a:p>
          <a:p>
            <a:pPr algn="ctr"/>
            <a:r>
              <a:rPr lang="fr-FR" sz="2400" dirty="0" smtClean="0"/>
              <a:t>Quoi d’autre ?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46578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3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</a:t>
            </a:r>
            <a:r>
              <a:rPr lang="fr-FR" b="1" dirty="0" smtClean="0"/>
              <a:t>4-12</a:t>
            </a:r>
            <a:endParaRPr lang="fr-FR" b="1" dirty="0" smtClean="0"/>
          </a:p>
          <a:p>
            <a:pPr algn="l"/>
            <a:r>
              <a:rPr lang="fr-FR" dirty="0" smtClean="0">
                <a:solidFill>
                  <a:srgbClr val="00B050"/>
                </a:solidFill>
              </a:rPr>
              <a:t>	</a:t>
            </a:r>
            <a:r>
              <a:rPr lang="fr-FR" dirty="0" smtClean="0"/>
              <a:t>Vous êtes en défense (en Ouest), et vous avez entamé d’une petite carte dans votre couleur longue. En possession des combinaisons suivantes, combien de levées (honneur et longueur) pouvez-vous espérer réaliser au maximum dans votre couleur d’entame ?</a:t>
            </a:r>
            <a:endParaRPr lang="fr-FR" dirty="0" smtClean="0"/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r>
              <a:rPr lang="fr-FR" b="1" dirty="0" smtClean="0"/>
              <a:t/>
            </a:r>
            <a:br>
              <a:rPr lang="fr-FR" b="1" dirty="0" smtClean="0"/>
            </a:br>
            <a:endParaRPr lang="fr-FR" b="1" dirty="0" smtClean="0"/>
          </a:p>
          <a:p>
            <a:pPr algn="l"/>
            <a:endParaRPr lang="fr-FR" dirty="0"/>
          </a:p>
        </p:txBody>
      </p:sp>
      <p:sp>
        <p:nvSpPr>
          <p:cNvPr id="39" name="ZoneTexte 38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7" name="Groupe 6"/>
          <p:cNvGrpSpPr/>
          <p:nvPr/>
        </p:nvGrpSpPr>
        <p:grpSpPr>
          <a:xfrm>
            <a:off x="336604" y="2629499"/>
            <a:ext cx="2873008" cy="334515"/>
            <a:chOff x="355654" y="2814345"/>
            <a:chExt cx="2873008" cy="334515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1805863" y="2830211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355654" y="2814345"/>
              <a:ext cx="1441884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6 3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2133880" y="2814345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10 8 5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5" name="Rectangle à coins arrondis 24"/>
          <p:cNvSpPr/>
          <p:nvPr/>
        </p:nvSpPr>
        <p:spPr>
          <a:xfrm>
            <a:off x="3426606" y="2629499"/>
            <a:ext cx="2389994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l</a:t>
            </a:r>
            <a:r>
              <a:rPr lang="fr-FR" sz="2400" dirty="0" smtClean="0">
                <a:solidFill>
                  <a:schemeClr val="tx1"/>
                </a:solidFill>
              </a:rPr>
              <a:t>evées d’honneur</a:t>
            </a:r>
            <a:endParaRPr lang="fr-FR" sz="2400" dirty="0" smtClean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6033594" y="2629499"/>
            <a:ext cx="371965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</a:t>
            </a:r>
            <a:endParaRPr lang="fr-FR" sz="2400" dirty="0" smtClean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6622553" y="2629499"/>
            <a:ext cx="2606988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l</a:t>
            </a:r>
            <a:r>
              <a:rPr lang="fr-FR" sz="2400" dirty="0" smtClean="0">
                <a:solidFill>
                  <a:schemeClr val="tx1"/>
                </a:solidFill>
              </a:rPr>
              <a:t>evées de longueur</a:t>
            </a:r>
            <a:endParaRPr lang="fr-FR" sz="2400" dirty="0" smtClean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9446535" y="2629499"/>
            <a:ext cx="371965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</a:t>
            </a:r>
            <a:endParaRPr lang="fr-FR" sz="2400" dirty="0" smtClean="0">
              <a:solidFill>
                <a:schemeClr val="tx1"/>
              </a:solidFill>
            </a:endParaRPr>
          </a:p>
        </p:txBody>
      </p:sp>
      <p:grpSp>
        <p:nvGrpSpPr>
          <p:cNvPr id="29" name="Groupe 28"/>
          <p:cNvGrpSpPr/>
          <p:nvPr/>
        </p:nvGrpSpPr>
        <p:grpSpPr>
          <a:xfrm>
            <a:off x="336604" y="3435738"/>
            <a:ext cx="2873008" cy="334515"/>
            <a:chOff x="355654" y="2814345"/>
            <a:chExt cx="2873008" cy="334515"/>
          </a:xfrm>
        </p:grpSpPr>
        <p:sp>
          <p:nvSpPr>
            <p:cNvPr id="30" name="Rectangle à coins arrondis 29"/>
            <p:cNvSpPr/>
            <p:nvPr/>
          </p:nvSpPr>
          <p:spPr>
            <a:xfrm>
              <a:off x="1805863" y="2830211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355654" y="2814345"/>
              <a:ext cx="1441884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10 7 4 2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133880" y="2814345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6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33" name="Rectangle à coins arrondis 32"/>
          <p:cNvSpPr/>
          <p:nvPr/>
        </p:nvSpPr>
        <p:spPr>
          <a:xfrm>
            <a:off x="3426606" y="3435738"/>
            <a:ext cx="2389994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l</a:t>
            </a:r>
            <a:r>
              <a:rPr lang="fr-FR" sz="2400" dirty="0" smtClean="0">
                <a:solidFill>
                  <a:schemeClr val="tx1"/>
                </a:solidFill>
              </a:rPr>
              <a:t>evées d’honneur</a:t>
            </a:r>
            <a:endParaRPr lang="fr-FR" sz="2400" dirty="0" smtClean="0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033594" y="3435738"/>
            <a:ext cx="371965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</a:t>
            </a:r>
            <a:endParaRPr lang="fr-FR" sz="2400" dirty="0" smtClean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622553" y="3435738"/>
            <a:ext cx="2606988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l</a:t>
            </a:r>
            <a:r>
              <a:rPr lang="fr-FR" sz="2400" dirty="0" smtClean="0">
                <a:solidFill>
                  <a:schemeClr val="tx1"/>
                </a:solidFill>
              </a:rPr>
              <a:t>evées de longueur</a:t>
            </a:r>
            <a:endParaRPr lang="fr-FR" sz="2400" dirty="0" smtClean="0">
              <a:solidFill>
                <a:schemeClr val="tx1"/>
              </a:solidFill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9446535" y="3435738"/>
            <a:ext cx="371965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</a:t>
            </a:r>
            <a:endParaRPr lang="fr-FR" sz="2400" dirty="0" smtClean="0">
              <a:solidFill>
                <a:schemeClr val="tx1"/>
              </a:solidFill>
            </a:endParaRPr>
          </a:p>
        </p:txBody>
      </p:sp>
      <p:grpSp>
        <p:nvGrpSpPr>
          <p:cNvPr id="37" name="Groupe 36"/>
          <p:cNvGrpSpPr/>
          <p:nvPr/>
        </p:nvGrpSpPr>
        <p:grpSpPr>
          <a:xfrm>
            <a:off x="341984" y="4221167"/>
            <a:ext cx="2873008" cy="334515"/>
            <a:chOff x="355654" y="2814345"/>
            <a:chExt cx="2873008" cy="334515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1805863" y="2830211"/>
              <a:ext cx="303013" cy="29185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/>
            </a:p>
          </p:txBody>
        </p:sp>
        <p:sp>
          <p:nvSpPr>
            <p:cNvPr id="40" name="Rectangle à coins arrondis 39"/>
            <p:cNvSpPr/>
            <p:nvPr/>
          </p:nvSpPr>
          <p:spPr>
            <a:xfrm>
              <a:off x="355654" y="2814345"/>
              <a:ext cx="1441884" cy="323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8 5 3 2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41" name="Rectangle à coins arrondis 40"/>
            <p:cNvSpPr/>
            <p:nvPr/>
          </p:nvSpPr>
          <p:spPr>
            <a:xfrm>
              <a:off x="2133880" y="2814345"/>
              <a:ext cx="1094782" cy="33451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7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42" name="Rectangle à coins arrondis 41"/>
          <p:cNvSpPr/>
          <p:nvPr/>
        </p:nvSpPr>
        <p:spPr>
          <a:xfrm>
            <a:off x="3431986" y="4221167"/>
            <a:ext cx="2389994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l</a:t>
            </a:r>
            <a:r>
              <a:rPr lang="fr-FR" sz="2400" dirty="0" smtClean="0">
                <a:solidFill>
                  <a:schemeClr val="tx1"/>
                </a:solidFill>
              </a:rPr>
              <a:t>evées d’honneur</a:t>
            </a:r>
            <a:endParaRPr lang="fr-FR" sz="2400" dirty="0" smtClean="0">
              <a:solidFill>
                <a:schemeClr val="tx1"/>
              </a:solidFill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6038974" y="4221167"/>
            <a:ext cx="371965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</a:t>
            </a:r>
            <a:endParaRPr lang="fr-FR" sz="2400" dirty="0" smtClean="0">
              <a:solidFill>
                <a:schemeClr val="tx1"/>
              </a:solidFill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6627933" y="4221167"/>
            <a:ext cx="2606988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l</a:t>
            </a:r>
            <a:r>
              <a:rPr lang="fr-FR" sz="2400" dirty="0" smtClean="0">
                <a:solidFill>
                  <a:schemeClr val="tx1"/>
                </a:solidFill>
              </a:rPr>
              <a:t>evées de longueur</a:t>
            </a:r>
            <a:endParaRPr lang="fr-FR" sz="2400" dirty="0" smtClean="0">
              <a:solidFill>
                <a:schemeClr val="tx1"/>
              </a:solidFill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9451915" y="4221167"/>
            <a:ext cx="371965" cy="334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</a:t>
            </a:r>
            <a:endParaRPr lang="fr-FR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9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1744</TotalTime>
  <Words>188</Words>
  <Application>Microsoft Office PowerPoint</Application>
  <PresentationFormat>Grand écran</PresentationFormat>
  <Paragraphs>63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Chapitre 4 - Leçon 3</vt:lpstr>
      <vt:lpstr>Chapitre 4 - Leçon 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136</cp:revision>
  <dcterms:created xsi:type="dcterms:W3CDTF">2018-10-04T06:59:00Z</dcterms:created>
  <dcterms:modified xsi:type="dcterms:W3CDTF">2021-03-08T20:49:28Z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